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329" r:id="rId7"/>
    <p:sldId id="266" r:id="rId8"/>
    <p:sldId id="261" r:id="rId9"/>
    <p:sldId id="260" r:id="rId10"/>
    <p:sldId id="263" r:id="rId11"/>
    <p:sldId id="262" r:id="rId12"/>
    <p:sldId id="265" r:id="rId13"/>
    <p:sldId id="264" r:id="rId14"/>
    <p:sldId id="268" r:id="rId15"/>
    <p:sldId id="269" r:id="rId16"/>
    <p:sldId id="330" r:id="rId17"/>
    <p:sldId id="331" r:id="rId18"/>
    <p:sldId id="267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319" r:id="rId27"/>
    <p:sldId id="320" r:id="rId28"/>
    <p:sldId id="279" r:id="rId29"/>
    <p:sldId id="281" r:id="rId30"/>
    <p:sldId id="282" r:id="rId31"/>
    <p:sldId id="283" r:id="rId32"/>
    <p:sldId id="290" r:id="rId33"/>
    <p:sldId id="284" r:id="rId34"/>
    <p:sldId id="293" r:id="rId35"/>
    <p:sldId id="294" r:id="rId36"/>
    <p:sldId id="295" r:id="rId37"/>
    <p:sldId id="297" r:id="rId38"/>
    <p:sldId id="291" r:id="rId39"/>
    <p:sldId id="285" r:id="rId40"/>
    <p:sldId id="298" r:id="rId41"/>
    <p:sldId id="300" r:id="rId42"/>
    <p:sldId id="301" r:id="rId43"/>
    <p:sldId id="302" r:id="rId44"/>
    <p:sldId id="303" r:id="rId45"/>
    <p:sldId id="324" r:id="rId46"/>
    <p:sldId id="304" r:id="rId47"/>
    <p:sldId id="305" r:id="rId48"/>
    <p:sldId id="307" r:id="rId49"/>
    <p:sldId id="306" r:id="rId50"/>
    <p:sldId id="296" r:id="rId51"/>
    <p:sldId id="286" r:id="rId52"/>
    <p:sldId id="287" r:id="rId53"/>
    <p:sldId id="288" r:id="rId54"/>
    <p:sldId id="308" r:id="rId55"/>
    <p:sldId id="310" r:id="rId56"/>
    <p:sldId id="311" r:id="rId57"/>
    <p:sldId id="312" r:id="rId58"/>
    <p:sldId id="313" r:id="rId59"/>
    <p:sldId id="317" r:id="rId60"/>
    <p:sldId id="318" r:id="rId61"/>
    <p:sldId id="321" r:id="rId62"/>
    <p:sldId id="315" r:id="rId63"/>
    <p:sldId id="316" r:id="rId64"/>
    <p:sldId id="32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White"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b.iastate.edu/bcb-symposium-march-30-201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bcb-py-201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developers.google.com/edu/pytho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Guido van Rossum started developing his own language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1989 Christmas holidays.</a:t>
            </a:r>
          </a:p>
          <a:p>
            <a:r>
              <a:rPr lang="en-US" dirty="0">
                <a:solidFill>
                  <a:schemeClr val="tx1"/>
                </a:solidFill>
              </a:rPr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No, but it helps. :) [Ref: https://docs.python.org ]	</a:t>
            </a:r>
          </a:p>
          <a:p>
            <a:r>
              <a:rPr lang="en-US" dirty="0">
                <a:solidFill>
                  <a:schemeClr val="tx1"/>
                </a:solidFill>
              </a:rPr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chemeClr val="tx1"/>
                </a:solidFill>
              </a:rPr>
              <a:t>Misc</a:t>
            </a:r>
            <a:r>
              <a:rPr lang="en-US" dirty="0">
                <a:solidFill>
                  <a:schemeClr val="tx1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/>
              <a:t>PyPI</a:t>
            </a:r>
            <a:r>
              <a:rPr lang="en-US" dirty="0"/>
              <a:t> “Python Package Index is a repository of software for the Python programming language. There are currently </a:t>
            </a:r>
            <a:r>
              <a:rPr lang="en-US" b="1" dirty="0"/>
              <a:t>132368</a:t>
            </a:r>
            <a:r>
              <a:rPr lang="en-US" dirty="0"/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973CE-2339-4A4A-89D1-E5B832A9E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9668431" y="79897"/>
            <a:ext cx="2432740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Windows User</a:t>
            </a:r>
          </a:p>
          <a:p>
            <a:pPr lvl="1"/>
            <a:r>
              <a:rPr lang="en-US" dirty="0"/>
              <a:t>Go to Start -&gt; Search “</a:t>
            </a:r>
            <a:r>
              <a:rPr lang="en-US" dirty="0">
                <a:sym typeface="Wingdings" panose="05000000000000000000" pitchFamily="2" charset="2"/>
              </a:rPr>
              <a:t>IDLE(Python GUI)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If you don’t’ have it, Open Software Center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6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26AF6-6C25-45A5-98FD-9CF83165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 b="52798"/>
          <a:stretch/>
        </p:blipFill>
        <p:spPr>
          <a:xfrm>
            <a:off x="1272975" y="4303575"/>
            <a:ext cx="9276311" cy="21893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" t="-2023" r="28230" b="72586"/>
          <a:stretch/>
        </p:blipFill>
        <p:spPr>
          <a:xfrm>
            <a:off x="1192012" y="1690688"/>
            <a:ext cx="9579216" cy="245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C763B-FC38-405A-AA0A-53D1E7FEDA56}"/>
              </a:ext>
            </a:extLst>
          </p:cNvPr>
          <p:cNvSpPr/>
          <p:nvPr/>
        </p:nvSpPr>
        <p:spPr>
          <a:xfrm>
            <a:off x="1272975" y="2467994"/>
            <a:ext cx="1310426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31CC32-F3B0-4274-B06B-BF42F5DB7EF2}"/>
              </a:ext>
            </a:extLst>
          </p:cNvPr>
          <p:cNvSpPr/>
          <p:nvPr/>
        </p:nvSpPr>
        <p:spPr>
          <a:xfrm>
            <a:off x="1247821" y="4422564"/>
            <a:ext cx="1007107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7232-EE6A-4AA3-8810-043C4192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basic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450C-7D00-4682-9F04-39F0A847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by Bioinformatics and Computational Biology Graduate Student organization</a:t>
            </a:r>
          </a:p>
          <a:p>
            <a:r>
              <a:rPr lang="en-US" dirty="0"/>
              <a:t>BCB Symposium is next week i.e. 3/30/2018: </a:t>
            </a:r>
            <a:r>
              <a:rPr lang="en-US" dirty="0">
                <a:hlinkClick r:id="rId2"/>
              </a:rPr>
              <a:t>https://www.bcb.iastate.edu/bcb-symposium-march-30-2018</a:t>
            </a:r>
            <a:endParaRPr lang="en-US" dirty="0"/>
          </a:p>
          <a:p>
            <a:r>
              <a:rPr lang="en-US" dirty="0"/>
              <a:t>The theme of the symposium this year will be, “The Past and Future of Bioinformatics and Computational biology.”</a:t>
            </a:r>
          </a:p>
          <a:p>
            <a:r>
              <a:rPr lang="en-US" dirty="0"/>
              <a:t>Please register online if you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38647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(3 single quotes) or “”” (3 double quotes).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	</a:t>
            </a:r>
            <a:r>
              <a:rPr lang="en-US" dirty="0">
                <a:solidFill>
                  <a:schemeClr val="accent1"/>
                </a:solidFill>
              </a:rPr>
              <a:t> OK Computer</a:t>
            </a: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 </a:t>
            </a:r>
            <a:r>
              <a:rPr lang="en-US" dirty="0">
                <a:solidFill>
                  <a:schemeClr val="accent1"/>
                </a:solidFill>
              </a:rPr>
              <a:t>OKNOTOK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55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</a:t>
            </a:r>
            <a:r>
              <a:rPr lang="en-US" sz="2000" dirty="0">
                <a:solidFill>
                  <a:srgbClr val="FFC000"/>
                </a:solidFill>
              </a:rPr>
              <a:t>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kstar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Blacksta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[::2] 	</a:t>
            </a:r>
            <a:r>
              <a:rPr lang="en-US" sz="2000" dirty="0">
                <a:solidFill>
                  <a:srgbClr val="FFC000"/>
                </a:solidFill>
              </a:rPr>
              <a:t> “</a:t>
            </a:r>
            <a:r>
              <a:rPr lang="en-US" sz="2000" dirty="0" err="1">
                <a:solidFill>
                  <a:srgbClr val="FFC000"/>
                </a:solidFill>
              </a:rPr>
              <a:t>Baktr</a:t>
            </a:r>
            <a:r>
              <a:rPr lang="en-US" sz="2000" dirty="0">
                <a:solidFill>
                  <a:srgbClr val="FFC000"/>
                </a:solidFill>
              </a:rPr>
              <a:t>” #Note the extended slice [</a:t>
            </a:r>
            <a:r>
              <a:rPr lang="en-US" sz="2000" dirty="0" err="1">
                <a:solidFill>
                  <a:srgbClr val="FFC000"/>
                </a:solidFill>
              </a:rPr>
              <a:t>start:stop:step</a:t>
            </a:r>
            <a:r>
              <a:rPr lang="en-US" sz="2000" dirty="0">
                <a:solidFill>
                  <a:srgbClr val="FFC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[::-1]</a:t>
            </a:r>
            <a:r>
              <a:rPr lang="en-US" sz="2000" dirty="0">
                <a:solidFill>
                  <a:srgbClr val="FFC000"/>
                </a:solidFill>
              </a:rPr>
              <a:t>	#reverses the string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4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</a:t>
            </a:r>
            <a:r>
              <a:rPr lang="en-US" sz="2300" dirty="0" err="1">
                <a:solidFill>
                  <a:srgbClr val="FF0000"/>
                </a:solidFill>
              </a:rPr>
              <a:t>stringA</a:t>
            </a:r>
            <a:r>
              <a:rPr lang="en-US" sz="23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“OK” + </a:t>
            </a:r>
            <a:r>
              <a:rPr lang="en-US" sz="2300" dirty="0" err="1">
                <a:solidFill>
                  <a:srgbClr val="FF0000"/>
                </a:solidFill>
              </a:rPr>
              <a:t>str.capitalize</a:t>
            </a:r>
            <a:r>
              <a:rPr lang="en-US" sz="23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 print “OK” + “</a:t>
            </a:r>
            <a:r>
              <a:rPr lang="en-US" sz="2300" dirty="0" err="1">
                <a:solidFill>
                  <a:srgbClr val="FF0000"/>
                </a:solidFill>
              </a:rPr>
              <a:t>computer”.capitalize</a:t>
            </a:r>
            <a:r>
              <a:rPr lang="en-US" sz="23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600" dirty="0">
                <a:solidFill>
                  <a:srgbClr val="FF0000"/>
                </a:solidFill>
              </a:rPr>
              <a:t>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#error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str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”, 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#works!!!</a:t>
            </a:r>
          </a:p>
          <a:p>
            <a:r>
              <a:rPr lang="en-US" sz="2300" dirty="0"/>
              <a:t>Note </a:t>
            </a:r>
            <a:r>
              <a:rPr lang="en-US" sz="2300" dirty="0" err="1"/>
              <a:t>str</a:t>
            </a:r>
            <a:r>
              <a:rPr lang="en-US" sz="2300" dirty="0"/>
              <a:t>(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)) converts 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 an </a:t>
            </a:r>
            <a:r>
              <a:rPr lang="en-US" sz="2300" dirty="0" err="1"/>
              <a:t>int</a:t>
            </a:r>
            <a:r>
              <a:rPr lang="en-US" sz="23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0D2A-2A14-4296-870F-205BAA9A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7F55D-70D9-40E7-9AB8-05AA3374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14" y="1523997"/>
            <a:ext cx="1067848" cy="1423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C8F36-A5BA-404E-AD9C-5B5C405C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87" y="1523999"/>
            <a:ext cx="1067848" cy="142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11083-4617-4606-9A36-FEB436B1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32" y="1523998"/>
            <a:ext cx="1067847" cy="1423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F9A0-7120-4CE7-8F24-76D6D75AA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60" y="1523998"/>
            <a:ext cx="1067847" cy="1423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B13F4-8BDD-4454-B307-D25684E32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04" y="1523997"/>
            <a:ext cx="1067847" cy="14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753D8-6399-41E9-8105-52838DA6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6" y="1523997"/>
            <a:ext cx="1067847" cy="1423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769E0-852A-4E23-B1C0-F05A7EB2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48" y="1523997"/>
            <a:ext cx="1067847" cy="1423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562380-BABF-465E-BEBA-495AF6ECC9D5}"/>
              </a:ext>
            </a:extLst>
          </p:cNvPr>
          <p:cNvSpPr txBox="1"/>
          <p:nvPr/>
        </p:nvSpPr>
        <p:spPr>
          <a:xfrm>
            <a:off x="5286778" y="3244334"/>
            <a:ext cx="137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BCB GSO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EE1BC-CBFB-41A1-B62F-73E5C020E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" y="1523995"/>
            <a:ext cx="1067849" cy="1423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8A85E-D87D-4A2D-83EF-BEB3B53E4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20" y="1523995"/>
            <a:ext cx="1067848" cy="14237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169DF8F-7EDC-424A-8E31-9486C929BEEF}"/>
              </a:ext>
            </a:extLst>
          </p:cNvPr>
          <p:cNvGrpSpPr/>
          <p:nvPr/>
        </p:nvGrpSpPr>
        <p:grpSpPr>
          <a:xfrm>
            <a:off x="685048" y="2887121"/>
            <a:ext cx="11092337" cy="373316"/>
            <a:chOff x="685048" y="2887121"/>
            <a:chExt cx="11092337" cy="373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4D37AA-ABEA-4E2B-80A9-F7B11DF0B4CD}"/>
                </a:ext>
              </a:extLst>
            </p:cNvPr>
            <p:cNvSpPr txBox="1"/>
            <p:nvPr/>
          </p:nvSpPr>
          <p:spPr>
            <a:xfrm>
              <a:off x="1780259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Alvin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BA1D8-2E97-44AB-9CDD-2D6D87A5C4E8}"/>
                </a:ext>
              </a:extLst>
            </p:cNvPr>
            <p:cNvSpPr txBox="1"/>
            <p:nvPr/>
          </p:nvSpPr>
          <p:spPr>
            <a:xfrm>
              <a:off x="685048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Trish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849F46-BA5B-4E9B-BC58-9C75E06306F8}"/>
                </a:ext>
              </a:extLst>
            </p:cNvPr>
            <p:cNvSpPr txBox="1"/>
            <p:nvPr/>
          </p:nvSpPr>
          <p:spPr>
            <a:xfrm>
              <a:off x="3000132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Devin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F846ED-4172-4709-9EE0-9D91C692689B}"/>
                </a:ext>
              </a:extLst>
            </p:cNvPr>
            <p:cNvSpPr txBox="1"/>
            <p:nvPr/>
          </p:nvSpPr>
          <p:spPr>
            <a:xfrm>
              <a:off x="4220005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Paul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4529C-7DB8-42B3-B1FC-34773B42ED8C}"/>
                </a:ext>
              </a:extLst>
            </p:cNvPr>
            <p:cNvSpPr txBox="1"/>
            <p:nvPr/>
          </p:nvSpPr>
          <p:spPr>
            <a:xfrm>
              <a:off x="546060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Sagnik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74F0EF-3E2A-4575-8F56-EDFD8C112983}"/>
                </a:ext>
              </a:extLst>
            </p:cNvPr>
            <p:cNvSpPr txBox="1"/>
            <p:nvPr/>
          </p:nvSpPr>
          <p:spPr>
            <a:xfrm>
              <a:off x="665974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Urmi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401162-C21F-4BB0-8DE2-E5790DC0F514}"/>
                </a:ext>
              </a:extLst>
            </p:cNvPr>
            <p:cNvSpPr txBox="1"/>
            <p:nvPr/>
          </p:nvSpPr>
          <p:spPr>
            <a:xfrm>
              <a:off x="785889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Valeria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3AAE3B-6E92-4EC6-A982-0DFFCC3A9E3D}"/>
                </a:ext>
              </a:extLst>
            </p:cNvPr>
            <p:cNvSpPr txBox="1"/>
            <p:nvPr/>
          </p:nvSpPr>
          <p:spPr>
            <a:xfrm>
              <a:off x="905803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Xiyu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BFE6BB-C6BC-4CEE-8AE9-A30F4B913144}"/>
                </a:ext>
              </a:extLst>
            </p:cNvPr>
            <p:cNvSpPr txBox="1"/>
            <p:nvPr/>
          </p:nvSpPr>
          <p:spPr>
            <a:xfrm>
              <a:off x="10081363" y="2887121"/>
              <a:ext cx="1696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Dr. Marna Nelson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5E2966-EA73-4242-9AD4-A2F6A477E687}"/>
              </a:ext>
            </a:extLst>
          </p:cNvPr>
          <p:cNvGrpSpPr/>
          <p:nvPr/>
        </p:nvGrpSpPr>
        <p:grpSpPr>
          <a:xfrm>
            <a:off x="2919776" y="4074266"/>
            <a:ext cx="5939617" cy="1463905"/>
            <a:chOff x="1632514" y="4358350"/>
            <a:chExt cx="5939617" cy="1463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FE9B791-4D7A-498C-BD4A-CCA045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529" y="4383022"/>
              <a:ext cx="1071706" cy="1428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AB6435-25BF-46C0-AD26-A513833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4" y="4393313"/>
              <a:ext cx="1071707" cy="14289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F5A46F9-6FDC-4A1F-823F-AE8796F63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284" y="4358350"/>
              <a:ext cx="1067847" cy="142379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BA0A626-EAB9-4424-AF71-F921831A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72" y="4358350"/>
              <a:ext cx="1067847" cy="142379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D274A7-2CF0-4566-A57C-FC09624D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400" y="4358350"/>
              <a:ext cx="1071707" cy="142894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0D9B5B-586C-446E-AB63-95250C60BE3F}"/>
              </a:ext>
            </a:extLst>
          </p:cNvPr>
          <p:cNvGrpSpPr/>
          <p:nvPr/>
        </p:nvGrpSpPr>
        <p:grpSpPr>
          <a:xfrm>
            <a:off x="3136768" y="5480878"/>
            <a:ext cx="5825604" cy="373316"/>
            <a:chOff x="3136768" y="4930465"/>
            <a:chExt cx="5825604" cy="3733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8E64C-46FD-48F0-B54B-F373F30C7898}"/>
                </a:ext>
              </a:extLst>
            </p:cNvPr>
            <p:cNvSpPr txBox="1"/>
            <p:nvPr/>
          </p:nvSpPr>
          <p:spPr>
            <a:xfrm>
              <a:off x="4231979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Avani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484578-04A4-446C-A88D-8E861583A839}"/>
                </a:ext>
              </a:extLst>
            </p:cNvPr>
            <p:cNvSpPr txBox="1"/>
            <p:nvPr/>
          </p:nvSpPr>
          <p:spPr>
            <a:xfrm>
              <a:off x="3136768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Ashish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F316F-E1BC-4AFC-9495-544F14FD55A2}"/>
                </a:ext>
              </a:extLst>
            </p:cNvPr>
            <p:cNvSpPr txBox="1"/>
            <p:nvPr/>
          </p:nvSpPr>
          <p:spPr>
            <a:xfrm>
              <a:off x="5451852" y="4934449"/>
              <a:ext cx="78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Pranav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0C98C0-54FE-46F9-AF8E-6B31749B4A03}"/>
                </a:ext>
              </a:extLst>
            </p:cNvPr>
            <p:cNvSpPr txBox="1"/>
            <p:nvPr/>
          </p:nvSpPr>
          <p:spPr>
            <a:xfrm>
              <a:off x="6671725" y="4930465"/>
              <a:ext cx="945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Rebekah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35FD53-C455-4F83-898F-67FE30DF5328}"/>
                </a:ext>
              </a:extLst>
            </p:cNvPr>
            <p:cNvSpPr txBox="1"/>
            <p:nvPr/>
          </p:nvSpPr>
          <p:spPr>
            <a:xfrm>
              <a:off x="7739572" y="4930465"/>
              <a:ext cx="122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Sharmistha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2488CD-78B1-432D-9334-C3359CF017DC}"/>
              </a:ext>
            </a:extLst>
          </p:cNvPr>
          <p:cNvSpPr txBox="1"/>
          <p:nvPr/>
        </p:nvSpPr>
        <p:spPr>
          <a:xfrm>
            <a:off x="4847565" y="5788066"/>
            <a:ext cx="22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BCB Volunteers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9945F7-8D88-40DA-B2CE-6F3888D8E010}"/>
              </a:ext>
            </a:extLst>
          </p:cNvPr>
          <p:cNvSpPr txBox="1"/>
          <p:nvPr/>
        </p:nvSpPr>
        <p:spPr>
          <a:xfrm>
            <a:off x="1810989" y="5475356"/>
            <a:ext cx="12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Akshay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1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</a:t>
            </a:r>
            <a:br>
              <a:rPr lang="en-US" dirty="0"/>
            </a:br>
            <a:r>
              <a:rPr lang="en-US" dirty="0"/>
              <a:t>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88D97-5E45-458D-855A-FEBED13D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40" y="0"/>
            <a:ext cx="372086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4534B-4161-4D9F-AD11-B55B8EA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78" y="106532"/>
            <a:ext cx="4070603" cy="229043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612B63-4219-41E5-8734-7D9844FD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4" b="44952" l="17091" r="62182">
                        <a14:foregroundMark x1="26970" y1="13691" x2="26970" y2="13691"/>
                        <a14:foregroundMark x1="24909" y1="12843" x2="24909" y2="12843"/>
                        <a14:foregroundMark x1="22061" y1="14257" x2="22061" y2="14257"/>
                        <a14:foregroundMark x1="27939" y1="11026" x2="27939" y2="11026"/>
                        <a14:foregroundMark x1="30606" y1="11187" x2="53152" y2="11712"/>
                        <a14:foregroundMark x1="53636" y1="10784" x2="59818" y2="19669"/>
                        <a14:foregroundMark x1="30424" y1="10945" x2="19697" y2="19103"/>
                        <a14:foregroundMark x1="20667" y1="19103" x2="17091" y2="27787"/>
                        <a14:foregroundMark x1="47212" y1="10622" x2="27758" y2="6866"/>
                        <a14:foregroundMark x1="24000" y1="14055" x2="56545" y2="6664"/>
                        <a14:foregroundMark x1="55455" y1="7674" x2="62303" y2="15711"/>
                        <a14:foregroundMark x1="59273" y1="20194" x2="58242" y2="43982"/>
                        <a14:foregroundMark x1="27758" y1="39499" x2="56848" y2="4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8977" r="36827" b="53049"/>
          <a:stretch/>
        </p:blipFill>
        <p:spPr>
          <a:xfrm rot="21044182">
            <a:off x="8787228" y="432632"/>
            <a:ext cx="1066214" cy="13499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3945-F3D0-4B77-A2E5-897109B2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449" l="619" r="9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4" y="2966430"/>
            <a:ext cx="3075377" cy="1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A63-0D97-4DC8-B3D6-0A1AE41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15153C-919A-4897-A409-6B7A2A535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08" y="1690688"/>
            <a:ext cx="1428750" cy="1905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3F028-016A-4A2F-9630-0BDCF9FE590C}"/>
              </a:ext>
            </a:extLst>
          </p:cNvPr>
          <p:cNvSpPr txBox="1"/>
          <p:nvPr/>
        </p:nvSpPr>
        <p:spPr>
          <a:xfrm>
            <a:off x="4715805" y="3595688"/>
            <a:ext cx="13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Levi Baber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622D-47DC-4081-862B-EDF7D89099C6}"/>
              </a:ext>
            </a:extLst>
          </p:cNvPr>
          <p:cNvSpPr txBox="1"/>
          <p:nvPr/>
        </p:nvSpPr>
        <p:spPr>
          <a:xfrm>
            <a:off x="6470114" y="3595688"/>
            <a:ext cx="208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Arial Narrow" panose="020B0606020202030204" pitchFamily="34" charset="0"/>
              </a:rPr>
              <a:t>Jennifer D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8DB8-3951-4111-B647-E5309CC3734F}"/>
              </a:ext>
            </a:extLst>
          </p:cNvPr>
          <p:cNvSpPr txBox="1"/>
          <p:nvPr/>
        </p:nvSpPr>
        <p:spPr>
          <a:xfrm>
            <a:off x="4880437" y="4551919"/>
            <a:ext cx="278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IT Support Staff</a:t>
            </a:r>
          </a:p>
        </p:txBody>
      </p:sp>
    </p:spTree>
    <p:extLst>
      <p:ext uri="{BB962C8B-B14F-4D97-AF65-F5344CB8AC3E}">
        <p14:creationId xmlns:p14="http://schemas.microsoft.com/office/powerpoint/2010/main" val="319322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</a:t>
            </a:r>
            <a:br>
              <a:rPr lang="en-US" dirty="0"/>
            </a:br>
            <a:r>
              <a:rPr lang="en-US" dirty="0"/>
              <a:t>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F241-267E-419B-97B1-483A4F98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1" b="853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" b="14369"/>
          <a:stretch/>
        </p:blipFill>
        <p:spPr>
          <a:xfrm>
            <a:off x="4814930" y="507167"/>
            <a:ext cx="2562140" cy="3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  <a:r>
              <a:rPr lang="en-US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44B3-D35C-4D9A-A318-EACE5BF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8E7F-DBC8-4CB3-A02A-D4EFADEA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print x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x=x+1		#if x is not updated loop will never finish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Note: Python doesn't support x++ use x=x+1 or x+=1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3DB7-0893-44C5-B4A8-D7F86BC9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7120" r="7249" b="8090"/>
          <a:stretch/>
        </p:blipFill>
        <p:spPr>
          <a:xfrm>
            <a:off x="8460419" y="115408"/>
            <a:ext cx="3599467" cy="26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73D9-5E57-4B1D-85DE-EEA13362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workshop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C025-8E2B-476C-9D4E-DF0D0311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https://tinyurl.com/bcb-py-2018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94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/datafile.txt’)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  <a:p>
            <a:r>
              <a:rPr lang="en-US"/>
              <a:t>Note: Make </a:t>
            </a:r>
            <a:r>
              <a:rPr lang="en-US" dirty="0"/>
              <a:t>sure to convert data from </a:t>
            </a:r>
            <a:r>
              <a:rPr lang="en-US" dirty="0" err="1"/>
              <a:t>typr</a:t>
            </a:r>
            <a:r>
              <a:rPr lang="en-US" dirty="0"/>
              <a:t> “</a:t>
            </a:r>
            <a:r>
              <a:rPr lang="en-US" dirty="0" err="1"/>
              <a:t>str</a:t>
            </a:r>
            <a:r>
              <a:rPr lang="en-US" dirty="0"/>
              <a:t>” to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930-34C5-42F6-92FA-E95095B6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6D34-393E-4B3F-BC95-73198395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 Introduction to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Writing first Python program: </a:t>
            </a:r>
            <a:r>
              <a:rPr lang="en-US" dirty="0" err="1"/>
              <a:t>Str</a:t>
            </a:r>
            <a:r>
              <a:rPr lang="en-US" dirty="0"/>
              <a:t> and other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structures: Lists, Sets, Dictionaries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Conditionals and Loops: if/else, for and while 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Functions in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71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programs in Python</a:t>
            </a:r>
          </a:p>
          <a:p>
            <a:r>
              <a:rPr lang="en-US" dirty="0"/>
              <a:t>Basics of Python object type i.e. </a:t>
            </a:r>
            <a:r>
              <a:rPr lang="en-US" dirty="0" err="1"/>
              <a:t>str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float, Boolean</a:t>
            </a:r>
          </a:p>
          <a:p>
            <a:r>
              <a:rPr lang="en-US" dirty="0"/>
              <a:t>Three data structures Lists, Sets,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If/else and loops</a:t>
            </a:r>
          </a:p>
          <a:p>
            <a:r>
              <a:rPr lang="en-US" dirty="0"/>
              <a:t>Defining functions</a:t>
            </a:r>
          </a:p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really awesome (free) sources of python knowledge</a:t>
            </a:r>
          </a:p>
          <a:p>
            <a:pPr lvl="1"/>
            <a:r>
              <a:rPr lang="en-US" dirty="0"/>
              <a:t>Google's Python Class: </a:t>
            </a:r>
            <a:r>
              <a:rPr lang="en-US" dirty="0">
                <a:hlinkClick r:id="rId2"/>
              </a:rPr>
              <a:t>https://developers.google.com/edu/python/</a:t>
            </a:r>
            <a:endParaRPr lang="en-US" dirty="0"/>
          </a:p>
          <a:p>
            <a:pPr lvl="1"/>
            <a:r>
              <a:rPr lang="en-US" dirty="0"/>
              <a:t>The Python Tutorial: </a:t>
            </a:r>
            <a:r>
              <a:rPr lang="en-US" dirty="0">
                <a:hlinkClick r:id="rId3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You can access all the workshop material at https://github.com/urmi-21/BCB-python-workshop-2018</a:t>
            </a:r>
          </a:p>
          <a:p>
            <a:r>
              <a:rPr lang="en-US" dirty="0"/>
              <a:t>If you get stuck or need help, </a:t>
            </a:r>
            <a:r>
              <a:rPr lang="en-US" b="1" dirty="0"/>
              <a:t>Google it! </a:t>
            </a:r>
            <a:r>
              <a:rPr lang="en-US" dirty="0"/>
              <a:t>Or post your questions to stackoverflow.com only if you couldn’t find an answer</a:t>
            </a:r>
          </a:p>
          <a:p>
            <a:r>
              <a:rPr lang="en-US" dirty="0"/>
              <a:t>Always write comments in you code to make it more readable</a:t>
            </a:r>
          </a:p>
          <a:p>
            <a:r>
              <a:rPr lang="en-US" dirty="0"/>
              <a:t>Once again array indexing starts from zero 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lacksword" pitchFamily="50" charset="0"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30448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37151" r="71580" b="58528"/>
          <a:stretch/>
        </p:blipFill>
        <p:spPr>
          <a:xfrm>
            <a:off x="674255" y="2336798"/>
            <a:ext cx="1865746" cy="406403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2524</Words>
  <Application>Microsoft Office PowerPoint</Application>
  <PresentationFormat>Widescreen</PresentationFormat>
  <Paragraphs>565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Arial Black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Welcome to basic Python workshop</vt:lpstr>
      <vt:lpstr>Acknowledgement</vt:lpstr>
      <vt:lpstr>Special Thanks</vt:lpstr>
      <vt:lpstr>Download workshop material</vt:lpstr>
      <vt:lpstr>Contents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For Loop</vt:lpstr>
      <vt:lpstr>While loop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What you have learned</vt:lpstr>
      <vt:lpstr>What’s next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455</cp:revision>
  <dcterms:created xsi:type="dcterms:W3CDTF">2018-03-11T20:36:06Z</dcterms:created>
  <dcterms:modified xsi:type="dcterms:W3CDTF">2018-03-23T19:53:29Z</dcterms:modified>
</cp:coreProperties>
</file>